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7" r:id="rId2"/>
    <p:sldId id="324" r:id="rId3"/>
    <p:sldId id="327" r:id="rId4"/>
    <p:sldId id="326" r:id="rId5"/>
    <p:sldId id="264" r:id="rId6"/>
    <p:sldId id="295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52"/>
    <p:restoredTop sz="94666"/>
  </p:normalViewPr>
  <p:slideViewPr>
    <p:cSldViewPr snapToGrid="0" snapToObjects="1">
      <p:cViewPr varScale="1">
        <p:scale>
          <a:sx n="125" d="100"/>
          <a:sy n="125" d="100"/>
        </p:scale>
        <p:origin x="32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 title="Page Number Shape"/>
          <p:cNvSpPr/>
          <p:nvPr/>
        </p:nvSpPr>
        <p:spPr bwMode="auto">
          <a:xfrm>
            <a:off x="11784011" y="118920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88913" y="1143293"/>
            <a:ext cx="7034362" cy="4268965"/>
          </a:xfrm>
        </p:spPr>
        <p:txBody>
          <a:bodyPr anchor="t">
            <a:normAutofit/>
          </a:bodyPr>
          <a:lstStyle>
            <a:lvl1pPr algn="l">
              <a:lnSpc>
                <a:spcPct val="85000"/>
              </a:lnSpc>
              <a:defRPr sz="77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88914" y="5537925"/>
            <a:ext cx="7034362" cy="706355"/>
          </a:xfrm>
        </p:spPr>
        <p:txBody>
          <a:bodyPr>
            <a:norm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sz="2000" b="0" i="1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88913" y="6314440"/>
            <a:ext cx="1596622" cy="365125"/>
          </a:xfrm>
        </p:spPr>
        <p:txBody>
          <a:bodyPr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D3A94EB4-D86F-8743-BAE7-4044F66C62DB}" type="datetimeFigureOut">
              <a:rPr lang="en-US" smtClean="0"/>
              <a:t>11/28/2020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00591" y="6314440"/>
            <a:ext cx="5122683" cy="365125"/>
          </a:xfrm>
        </p:spPr>
        <p:txBody>
          <a:bodyPr/>
          <a:lstStyle>
            <a:lvl1pPr algn="l">
              <a:defRPr b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84011" y="1416216"/>
            <a:ext cx="407988" cy="365125"/>
          </a:xfrm>
        </p:spPr>
        <p:txBody>
          <a:bodyPr/>
          <a:lstStyle>
            <a:lvl1pPr algn="r">
              <a:defRPr>
                <a:solidFill>
                  <a:schemeClr val="bg2"/>
                </a:solidFill>
              </a:defRPr>
            </a:lvl1pPr>
          </a:lstStyle>
          <a:p>
            <a:fld id="{96EDD850-C1AF-FD4E-9014-4FDEDCFF696C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 title="Verticle Rule Line"/>
          <p:cNvCxnSpPr/>
          <p:nvPr/>
        </p:nvCxnSpPr>
        <p:spPr>
          <a:xfrm>
            <a:off x="773855" y="1257300"/>
            <a:ext cx="0" cy="560070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48967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792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81600" y="640080"/>
            <a:ext cx="6248398" cy="558414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94EB4-D86F-8743-BAE7-4044F66C62DB}" type="datetimeFigureOut">
              <a:rPr lang="en-US" smtClean="0"/>
              <a:t>11/28/2020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DD850-C1AF-FD4E-9014-4FDEDCFF6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948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 title="Page Number Shape"/>
          <p:cNvSpPr/>
          <p:nvPr/>
        </p:nvSpPr>
        <p:spPr bwMode="auto">
          <a:xfrm>
            <a:off x="11784011" y="5380580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rgbClr val="262626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90765" y="642931"/>
            <a:ext cx="2446670" cy="467810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642932"/>
            <a:ext cx="7070678" cy="46781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36187" y="5927131"/>
            <a:ext cx="3814856" cy="365125"/>
          </a:xfrm>
        </p:spPr>
        <p:txBody>
          <a:bodyPr/>
          <a:lstStyle/>
          <a:p>
            <a:fld id="{D3A94EB4-D86F-8743-BAE7-4044F66C62DB}" type="datetimeFigureOut">
              <a:rPr lang="en-US" smtClean="0"/>
              <a:t>11/28/2020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536187" y="6315949"/>
            <a:ext cx="381485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84011" y="5607592"/>
            <a:ext cx="407988" cy="365125"/>
          </a:xfrm>
        </p:spPr>
        <p:txBody>
          <a:bodyPr/>
          <a:lstStyle/>
          <a:p>
            <a:fld id="{96EDD850-C1AF-FD4E-9014-4FDEDCFF696C}" type="slidenum">
              <a:rPr lang="en-US" smtClean="0"/>
              <a:t>‹#›</a:t>
            </a:fld>
            <a:endParaRPr lang="en-US"/>
          </a:p>
        </p:txBody>
      </p:sp>
      <p:cxnSp>
        <p:nvCxnSpPr>
          <p:cNvPr id="13" name="Straight Connector 12" title="Horizontal Rule Line"/>
          <p:cNvCxnSpPr/>
          <p:nvPr/>
        </p:nvCxnSpPr>
        <p:spPr>
          <a:xfrm>
            <a:off x="0" y="6199730"/>
            <a:ext cx="10260011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81371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45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94EB4-D86F-8743-BAE7-4044F66C62DB}" type="datetimeFigureOut">
              <a:rPr lang="en-US" smtClean="0"/>
              <a:t>11/28/2020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DD850-C1AF-FD4E-9014-4FDEDCFF6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114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 title="Page Number Shape"/>
          <p:cNvSpPr/>
          <p:nvPr/>
        </p:nvSpPr>
        <p:spPr bwMode="auto">
          <a:xfrm>
            <a:off x="11784011" y="1393748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7673" y="2571722"/>
            <a:ext cx="8296654" cy="3286153"/>
          </a:xfrm>
        </p:spPr>
        <p:txBody>
          <a:bodyPr anchor="t">
            <a:normAutofit/>
          </a:bodyPr>
          <a:lstStyle>
            <a:lvl1pPr>
              <a:lnSpc>
                <a:spcPct val="85000"/>
              </a:lnSpc>
              <a:defRPr sz="7700" cap="all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7673" y="1393748"/>
            <a:ext cx="8401429" cy="819150"/>
          </a:xfrm>
        </p:spPr>
        <p:txBody>
          <a:bodyPr anchor="ctr">
            <a:normAutofit/>
          </a:bodyPr>
          <a:lstStyle>
            <a:lvl1pPr marL="0" indent="0" algn="r">
              <a:lnSpc>
                <a:spcPct val="113000"/>
              </a:lnSpc>
              <a:spcBef>
                <a:spcPts val="0"/>
              </a:spcBef>
              <a:buNone/>
              <a:defRPr sz="2000" b="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742955" y="6314439"/>
            <a:ext cx="1596622" cy="365125"/>
          </a:xfrm>
        </p:spPr>
        <p:txBody>
          <a:bodyPr/>
          <a:lstStyle>
            <a:lvl1pPr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D3A94EB4-D86F-8743-BAE7-4044F66C62DB}" type="datetimeFigureOut">
              <a:rPr lang="en-US" smtClean="0"/>
              <a:t>11/28/2020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47673" y="6314440"/>
            <a:ext cx="6480226" cy="365125"/>
          </a:xfrm>
        </p:spPr>
        <p:txBody>
          <a:bodyPr/>
          <a:lstStyle>
            <a:lvl1pPr>
              <a:defRPr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84011" y="1620760"/>
            <a:ext cx="407988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96EDD850-C1AF-FD4E-9014-4FDEDCFF696C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 title="Horizontal Rule Line"/>
          <p:cNvCxnSpPr/>
          <p:nvPr/>
        </p:nvCxnSpPr>
        <p:spPr>
          <a:xfrm flipH="1">
            <a:off x="1" y="6178167"/>
            <a:ext cx="10244326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25597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45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81600" y="540628"/>
            <a:ext cx="6248400" cy="24889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81600" y="3712467"/>
            <a:ext cx="6248400" cy="24822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94EB4-D86F-8743-BAE7-4044F66C62DB}" type="datetimeFigureOut">
              <a:rPr lang="en-US" smtClean="0"/>
              <a:t>11/28/2020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DD850-C1AF-FD4E-9014-4FDEDCFF6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285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57784"/>
            <a:ext cx="3831336" cy="49560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81600" y="558065"/>
            <a:ext cx="6245352" cy="914400"/>
          </a:xfrm>
        </p:spPr>
        <p:txBody>
          <a:bodyPr anchor="b"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buNone/>
              <a:defRPr sz="2400" b="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81600" y="1526671"/>
            <a:ext cx="6245352" cy="17556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81600" y="3700826"/>
            <a:ext cx="6248400" cy="914400"/>
          </a:xfrm>
        </p:spPr>
        <p:txBody>
          <a:bodyPr anchor="b">
            <a:normAutofit/>
          </a:bodyPr>
          <a:lstStyle>
            <a:lvl1pPr marL="0" indent="0">
              <a:buNone/>
              <a:defRPr sz="2400" b="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81600" y="4669432"/>
            <a:ext cx="6245352" cy="17556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94EB4-D86F-8743-BAE7-4044F66C62DB}" type="datetimeFigureOut">
              <a:rPr lang="en-US" smtClean="0"/>
              <a:t>11/28/2020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DD850-C1AF-FD4E-9014-4FDEDCFF6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3757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94EB4-D86F-8743-BAE7-4044F66C62DB}" type="datetimeFigureOut">
              <a:rPr lang="en-US" smtClean="0"/>
              <a:t>11/28/2020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DD850-C1AF-FD4E-9014-4FDEDCFF6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178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94EB4-D86F-8743-BAE7-4044F66C62DB}" type="datetimeFigureOut">
              <a:rPr lang="en-US" smtClean="0"/>
              <a:t>11/28/2020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DD850-C1AF-FD4E-9014-4FDEDCFF6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529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55479"/>
            <a:ext cx="3838776" cy="1921022"/>
          </a:xfrm>
        </p:spPr>
        <p:txBody>
          <a:bodyPr anchor="t">
            <a:noAutofit/>
          </a:bodyPr>
          <a:lstStyle>
            <a:lvl1pPr>
              <a:lnSpc>
                <a:spcPct val="93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564147"/>
            <a:ext cx="6248400" cy="5622644"/>
          </a:xfrm>
        </p:spPr>
        <p:txBody>
          <a:bodyPr/>
          <a:lstStyle>
            <a:lvl1pPr>
              <a:lnSpc>
                <a:spcPct val="112000"/>
              </a:lnSpc>
              <a:defRPr sz="2000"/>
            </a:lvl1pPr>
            <a:lvl2pPr>
              <a:lnSpc>
                <a:spcPct val="112000"/>
              </a:lnSpc>
              <a:defRPr sz="1800"/>
            </a:lvl2pPr>
            <a:lvl3pPr>
              <a:lnSpc>
                <a:spcPct val="112000"/>
              </a:lnSpc>
              <a:defRPr sz="1600"/>
            </a:lvl3pPr>
            <a:lvl4pPr>
              <a:lnSpc>
                <a:spcPct val="112000"/>
              </a:lnSpc>
              <a:defRPr sz="1400"/>
            </a:lvl4pPr>
            <a:lvl5pPr>
              <a:lnSpc>
                <a:spcPct val="112000"/>
              </a:lnSpc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0" y="2621512"/>
            <a:ext cx="3838776" cy="3239537"/>
          </a:xfrm>
        </p:spPr>
        <p:txBody>
          <a:bodyPr/>
          <a:lstStyle>
            <a:lvl1pPr marL="0" indent="0" algn="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94EB4-D86F-8743-BAE7-4044F66C62DB}" type="datetimeFigureOut">
              <a:rPr lang="en-US" smtClean="0"/>
              <a:t>11/28/2020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DD850-C1AF-FD4E-9014-4FDEDCFF6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758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557261"/>
            <a:ext cx="3840480" cy="1919239"/>
          </a:xfrm>
        </p:spPr>
        <p:txBody>
          <a:bodyPr anchor="t">
            <a:noAutofit/>
          </a:bodyPr>
          <a:lstStyle>
            <a:lvl1pPr>
              <a:lnSpc>
                <a:spcPct val="93000"/>
              </a:lnSpc>
              <a:defRPr sz="40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57800" y="0"/>
            <a:ext cx="6172200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8952" y="2621512"/>
            <a:ext cx="3840480" cy="3236976"/>
          </a:xfrm>
        </p:spPr>
        <p:txBody>
          <a:bodyPr/>
          <a:lstStyle>
            <a:lvl1pPr marL="0" indent="0" algn="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94EB4-D86F-8743-BAE7-4044F66C62DB}" type="datetimeFigureOut">
              <a:rPr lang="en-US" smtClean="0"/>
              <a:t>11/28/2020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DD850-C1AF-FD4E-9014-4FDEDCFF6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044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6" title="Page Number Shape"/>
          <p:cNvSpPr/>
          <p:nvPr/>
        </p:nvSpPr>
        <p:spPr bwMode="auto">
          <a:xfrm>
            <a:off x="11784011" y="5380580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559678"/>
            <a:ext cx="3833906" cy="49524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81600" y="569066"/>
            <a:ext cx="6248398" cy="5655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1" y="5930060"/>
            <a:ext cx="3814856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1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D3A94EB4-D86F-8743-BAE7-4044F66C62DB}" type="datetimeFigureOut">
              <a:rPr lang="en-US" smtClean="0"/>
              <a:t>11/28/2020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2001" y="6314440"/>
            <a:ext cx="3814856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 b="1" i="1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84011" y="5607592"/>
            <a:ext cx="4079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1" baseline="0">
                <a:solidFill>
                  <a:schemeClr val="bg2"/>
                </a:solidFill>
                <a:latin typeface="+mj-lt"/>
              </a:defRPr>
            </a:lvl1pPr>
          </a:lstStyle>
          <a:p>
            <a:fld id="{96EDD850-C1AF-FD4E-9014-4FDEDCFF696C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 title="Horizontal Rule Line"/>
          <p:cNvCxnSpPr/>
          <p:nvPr/>
        </p:nvCxnSpPr>
        <p:spPr>
          <a:xfrm>
            <a:off x="0" y="6199730"/>
            <a:ext cx="4495800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677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5000" b="0" i="1" kern="1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83464" indent="-283464" algn="l" defTabSz="914400" rtl="0" eaLnBrk="1" latinLnBrk="0" hangingPunct="1">
        <a:lnSpc>
          <a:spcPct val="112000"/>
        </a:lnSpc>
        <a:spcBef>
          <a:spcPts val="900"/>
        </a:spcBef>
        <a:buFont typeface="Arial" panose="020B0604020202020204" pitchFamily="34" charset="0"/>
        <a:buChar char="•"/>
        <a:defRPr sz="20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283464" indent="-283464" algn="l" defTabSz="914400" rtl="0" eaLnBrk="1" latinLnBrk="0" hangingPunct="1">
        <a:lnSpc>
          <a:spcPct val="112000"/>
        </a:lnSpc>
        <a:spcBef>
          <a:spcPts val="900"/>
        </a:spcBef>
        <a:buFont typeface="Corbel" panose="020B0503020204020204" pitchFamily="34" charset="0"/>
        <a:buChar char="–"/>
        <a:defRPr sz="18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283464" indent="-283464" algn="l" defTabSz="914400" rtl="0" eaLnBrk="1" latinLnBrk="0" hangingPunct="1">
        <a:lnSpc>
          <a:spcPct val="112000"/>
        </a:lnSpc>
        <a:spcBef>
          <a:spcPts val="900"/>
        </a:spcBef>
        <a:buFont typeface="Arial" panose="020B0604020202020204" pitchFamily="34" charset="0"/>
        <a:buChar char="•"/>
        <a:defRPr sz="16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283464" indent="-283464" algn="l" defTabSz="914400" rtl="0" eaLnBrk="1" latinLnBrk="0" hangingPunct="1">
        <a:lnSpc>
          <a:spcPct val="112000"/>
        </a:lnSpc>
        <a:spcBef>
          <a:spcPts val="900"/>
        </a:spcBef>
        <a:buFont typeface="Corbel" panose="020B0503020204020204" pitchFamily="34" charset="0"/>
        <a:buChar char="–"/>
        <a:defRPr sz="14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83464" indent="-283464" algn="l" defTabSz="914400" rtl="0" eaLnBrk="1" latinLnBrk="0" hangingPunct="1">
        <a:lnSpc>
          <a:spcPct val="112000"/>
        </a:lnSpc>
        <a:spcBef>
          <a:spcPts val="900"/>
        </a:spcBef>
        <a:buFont typeface="Arial" panose="020B0604020202020204" pitchFamily="34" charset="0"/>
        <a:buChar char="•"/>
        <a:defRPr sz="1400" i="1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83464" indent="-283464" algn="l" defTabSz="914400" rtl="0" eaLnBrk="1" latinLnBrk="0" hangingPunct="1">
        <a:lnSpc>
          <a:spcPct val="112000"/>
        </a:lnSpc>
        <a:spcBef>
          <a:spcPts val="1300"/>
        </a:spcBef>
        <a:buFont typeface="Corbel" panose="020B0503020204020204" pitchFamily="34" charset="0"/>
        <a:buChar char="–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283464" indent="-283464" algn="l" defTabSz="914400" rtl="0" eaLnBrk="1" latinLnBrk="0" hangingPunct="1">
        <a:lnSpc>
          <a:spcPct val="112000"/>
        </a:lnSpc>
        <a:spcBef>
          <a:spcPts val="1300"/>
        </a:spcBef>
        <a:buFont typeface="Arial" panose="020B0604020202020204" pitchFamily="34" charset="0"/>
        <a:buChar char="•"/>
        <a:defRPr sz="14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83464" indent="-283464" algn="l" defTabSz="914400" rtl="0" eaLnBrk="1" latinLnBrk="0" hangingPunct="1">
        <a:lnSpc>
          <a:spcPct val="112000"/>
        </a:lnSpc>
        <a:spcBef>
          <a:spcPts val="1300"/>
        </a:spcBef>
        <a:buFont typeface="Corbel" panose="020B0503020204020204" pitchFamily="34" charset="0"/>
        <a:buChar char="–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83464" indent="-283464" algn="l" defTabSz="914400" rtl="0" eaLnBrk="1" latinLnBrk="0" hangingPunct="1">
        <a:lnSpc>
          <a:spcPct val="112000"/>
        </a:lnSpc>
        <a:spcBef>
          <a:spcPts val="1300"/>
        </a:spcBef>
        <a:buFont typeface="Arial" panose="020B0604020202020204" pitchFamily="34" charset="0"/>
        <a:buChar char="•"/>
        <a:defRPr sz="1400" i="1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32">
          <p15:clr>
            <a:srgbClr val="F26B43"/>
          </p15:clr>
        </p15:guide>
        <p15:guide id="2" pos="480">
          <p15:clr>
            <a:srgbClr val="F26B43"/>
          </p15:clr>
        </p15:guide>
        <p15:guide id="3" orient="horz" pos="432">
          <p15:clr>
            <a:srgbClr val="F26B43"/>
          </p15:clr>
        </p15:guide>
        <p15:guide id="4" pos="7200">
          <p15:clr>
            <a:srgbClr val="F26B43"/>
          </p15:clr>
        </p15:guide>
        <p15:guide id="5" pos="32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88913" y="1143293"/>
            <a:ext cx="7661387" cy="4268965"/>
          </a:xfrm>
        </p:spPr>
        <p:txBody>
          <a:bodyPr>
            <a:normAutofit/>
          </a:bodyPr>
          <a:lstStyle/>
          <a:p>
            <a:r>
              <a:rPr lang="en-US" sz="6000" dirty="0"/>
              <a:t>Week 14: </a:t>
            </a:r>
            <a:br>
              <a:rPr lang="en-US" sz="6000" dirty="0"/>
            </a:br>
            <a:r>
              <a:rPr lang="en-US" sz="6000" dirty="0"/>
              <a:t>Review for Exam #3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88914" y="5537925"/>
            <a:ext cx="7034362" cy="1160587"/>
          </a:xfrm>
        </p:spPr>
        <p:txBody>
          <a:bodyPr/>
          <a:lstStyle/>
          <a:p>
            <a:r>
              <a:rPr lang="en-US" i="0" dirty="0"/>
              <a:t>HOM 165 Understanding Music I</a:t>
            </a:r>
          </a:p>
          <a:p>
            <a:r>
              <a:rPr lang="en-US" i="0" dirty="0"/>
              <a:t>Prof. Sarah Fuchs</a:t>
            </a:r>
          </a:p>
          <a:p>
            <a:r>
              <a:rPr lang="en-US" i="0" dirty="0"/>
              <a:t>24 November 2020 (Week 14)</a:t>
            </a:r>
          </a:p>
        </p:txBody>
      </p:sp>
    </p:spTree>
    <p:extLst>
      <p:ext uri="{BB962C8B-B14F-4D97-AF65-F5344CB8AC3E}">
        <p14:creationId xmlns:p14="http://schemas.microsoft.com/office/powerpoint/2010/main" val="40344008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045E6-F802-734D-BD38-75CC5DE41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 #3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EFA2BB-2181-2B4C-8980-A0BC480FCF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Format/content: </a:t>
            </a:r>
            <a:r>
              <a:rPr lang="en-US" dirty="0"/>
              <a:t>like the other two exams, Exam #3 asks you to study an unknown piece of music (from the Classical era), then answer a series of mostly multiple-choice questions about it on </a:t>
            </a:r>
            <a:r>
              <a:rPr lang="en-US" dirty="0" err="1"/>
              <a:t>BlackBoard</a:t>
            </a:r>
            <a:endParaRPr lang="en-US" dirty="0"/>
          </a:p>
          <a:p>
            <a:r>
              <a:rPr lang="en-US" b="1" dirty="0"/>
              <a:t>How to review for Exam #3:</a:t>
            </a:r>
          </a:p>
          <a:p>
            <a:pPr lvl="1"/>
            <a:r>
              <a:rPr lang="en-US" dirty="0"/>
              <a:t>Re-read Prelude 4 and Chapters 29-36 in </a:t>
            </a:r>
            <a:r>
              <a:rPr lang="en-US" i="1" dirty="0"/>
              <a:t>The Enjoyment of Music</a:t>
            </a:r>
            <a:endParaRPr lang="en-US" dirty="0"/>
          </a:p>
          <a:p>
            <a:pPr lvl="1"/>
            <a:r>
              <a:rPr lang="en-US" dirty="0"/>
              <a:t>Watch Zoom workshops/Prof. Fuchs Talks Back videos on </a:t>
            </a:r>
            <a:r>
              <a:rPr lang="en-US" dirty="0" err="1"/>
              <a:t>BlackBoard</a:t>
            </a:r>
            <a:endParaRPr lang="en-US" dirty="0"/>
          </a:p>
          <a:p>
            <a:pPr lvl="1"/>
            <a:r>
              <a:rPr lang="en-US" dirty="0"/>
              <a:t>Take review quizzes linked on </a:t>
            </a:r>
            <a:r>
              <a:rPr lang="en-US" dirty="0" err="1"/>
              <a:t>BlackBoard</a:t>
            </a:r>
            <a:r>
              <a:rPr lang="en-US" dirty="0"/>
              <a:t> (see Exam #3 folder in Week 14)</a:t>
            </a:r>
          </a:p>
        </p:txBody>
      </p:sp>
    </p:spTree>
    <p:extLst>
      <p:ext uri="{BB962C8B-B14F-4D97-AF65-F5344CB8AC3E}">
        <p14:creationId xmlns:p14="http://schemas.microsoft.com/office/powerpoint/2010/main" val="42777726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0759B-B9B1-5C43-B47E-49DDD6D9E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500" dirty="0"/>
              <a:t>When listening to a piece of music from the Classical era, one question you might consider is how this piece reflects eighteenth-century ideals, especially those of order and reason. How are the principles of order and reason translated into music?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00212E-3763-9B43-9A99-FDA1CFCF34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Melodies: </a:t>
            </a:r>
            <a:r>
              <a:rPr lang="en-US" dirty="0"/>
              <a:t>built out of elegant, symmetrical four-bar phrases with clear-cut cadences; often move in a stepwise manner or by small leaps</a:t>
            </a:r>
          </a:p>
          <a:p>
            <a:r>
              <a:rPr lang="en-US" b="1" dirty="0"/>
              <a:t>Harmonies: </a:t>
            </a:r>
            <a:r>
              <a:rPr lang="en-US" dirty="0"/>
              <a:t>harmonies tend to be diatonic, which means that they are built from the seven tones of a major or minor scale, and therefore are firmly and clearly rooted in the key area</a:t>
            </a:r>
          </a:p>
          <a:p>
            <a:r>
              <a:rPr lang="en-US" b="1" dirty="0"/>
              <a:t>Textures: </a:t>
            </a:r>
            <a:r>
              <a:rPr lang="en-US" dirty="0"/>
              <a:t>textures tend to be homophonic</a:t>
            </a:r>
          </a:p>
          <a:p>
            <a:r>
              <a:rPr lang="en-US" b="1" dirty="0"/>
              <a:t>Meters: </a:t>
            </a:r>
            <a:r>
              <a:rPr lang="en-US" dirty="0"/>
              <a:t>much music is in one of the four basic meters—2/4, 3/4, 4/4, or 6/8</a:t>
            </a:r>
          </a:p>
          <a:p>
            <a:r>
              <a:rPr lang="en-US" b="1" dirty="0"/>
              <a:t>Tempos: </a:t>
            </a:r>
            <a:r>
              <a:rPr lang="en-US" dirty="0"/>
              <a:t>whether fast or slow, tempos tend to be steady</a:t>
            </a:r>
          </a:p>
          <a:p>
            <a:r>
              <a:rPr lang="en-US" b="1" dirty="0"/>
              <a:t>Form: </a:t>
            </a:r>
            <a:r>
              <a:rPr lang="en-US" dirty="0"/>
              <a:t>in instrumental music, we often see sonata-allegro form or first-movement concerto form (depending on the genre), both of which embody principles of order and reason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013289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4194" y="986590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Conventional Sonata-Allegro Form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994" y="1859136"/>
            <a:ext cx="12192000" cy="262441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     Exposition			       Development 		Recapitulation 	       Coda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T1 — bridge — T2</a:t>
            </a:r>
            <a:r>
              <a:rPr lang="en-US" sz="2700" dirty="0">
                <a:solidFill>
                  <a:prstClr val="black"/>
                </a:solidFill>
                <a:latin typeface="Franklin Gothic Book" panose="020B0503020102020204"/>
              </a:rPr>
              <a:t>      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              thematic fragmentation	   T1 — bridge — T2      	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tonic	mod.	  new key	     harmonically unstable	  tonic   no mod.  tonic 	 tonic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09749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0E86904-A52D-204F-B279-47FD3C2CA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790" y="4419600"/>
            <a:ext cx="4319410" cy="1156070"/>
          </a:xfrm>
        </p:spPr>
        <p:txBody>
          <a:bodyPr>
            <a:noAutofit/>
          </a:bodyPr>
          <a:lstStyle/>
          <a:p>
            <a:pPr algn="l"/>
            <a:r>
              <a:rPr lang="en-US" sz="3000" i="0" dirty="0"/>
              <a:t>W.A. Mozart’s </a:t>
            </a:r>
            <a:br>
              <a:rPr lang="en-US" sz="3000" i="0" dirty="0"/>
            </a:br>
            <a:r>
              <a:rPr lang="en-US" sz="3000" i="0" dirty="0"/>
              <a:t>Piano Sonata in C Major, K. 545, </a:t>
            </a:r>
            <a:r>
              <a:rPr lang="en-US" sz="3000" i="0" dirty="0" err="1"/>
              <a:t>Mvt</a:t>
            </a:r>
            <a:r>
              <a:rPr lang="en-US" sz="3000" i="0" dirty="0"/>
              <a:t>. 1, played by Lang Lang</a:t>
            </a:r>
          </a:p>
        </p:txBody>
      </p:sp>
      <p:pic>
        <p:nvPicPr>
          <p:cNvPr id="6" name="videoplayback.mp4">
            <a:hlinkClick r:id="" action="ppaction://media"/>
            <a:extLst>
              <a:ext uri="{FF2B5EF4-FFF2-40B4-BE49-F238E27FC236}">
                <a16:creationId xmlns:a16="http://schemas.microsoft.com/office/drawing/2014/main" id="{018B6E44-DBC1-3D44-9430-B51C0C07BD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1790" y="342900"/>
            <a:ext cx="6615289" cy="37211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6F4ECED-E2D0-6048-8D1A-82E03E5F1F22}"/>
              </a:ext>
            </a:extLst>
          </p:cNvPr>
          <p:cNvSpPr/>
          <p:nvPr/>
        </p:nvSpPr>
        <p:spPr>
          <a:xfrm>
            <a:off x="201790" y="6374368"/>
            <a:ext cx="31630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youtu.be</a:t>
            </a:r>
            <a:r>
              <a:rPr lang="en-US" dirty="0"/>
              <a:t>/4xeAsc6m35w</a:t>
            </a:r>
          </a:p>
        </p:txBody>
      </p:sp>
    </p:spTree>
    <p:extLst>
      <p:ext uri="{BB962C8B-B14F-4D97-AF65-F5344CB8AC3E}">
        <p14:creationId xmlns:p14="http://schemas.microsoft.com/office/powerpoint/2010/main" val="1869681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F6AE6-DFEE-8C4B-AE63-F14351F23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739" y="4333461"/>
            <a:ext cx="3833906" cy="1761805"/>
          </a:xfrm>
        </p:spPr>
        <p:txBody>
          <a:bodyPr>
            <a:normAutofit/>
          </a:bodyPr>
          <a:lstStyle/>
          <a:p>
            <a:r>
              <a:rPr lang="en-US" sz="3000" dirty="0"/>
              <a:t>Alex Weiss’s Visualization of First-Movement Concerto Form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3A4179-1F11-B04E-8FC1-A59D366CBC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57533"/>
            <a:ext cx="12201419" cy="2796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288104"/>
      </p:ext>
    </p:extLst>
  </p:cSld>
  <p:clrMapOvr>
    <a:masterClrMapping/>
  </p:clrMapOvr>
</p:sld>
</file>

<file path=ppt/theme/theme1.xml><?xml version="1.0" encoding="utf-8"?>
<a:theme xmlns:a="http://schemas.openxmlformats.org/drawingml/2006/main" name="Headlines">
  <a:themeElements>
    <a:clrScheme name="Headlines">
      <a:dk1>
        <a:sysClr val="windowText" lastClr="000000"/>
      </a:dk1>
      <a:lt1>
        <a:sysClr val="window" lastClr="FFFFFF"/>
      </a:lt1>
      <a:dk2>
        <a:srgbClr val="1D1A1D"/>
      </a:dk2>
      <a:lt2>
        <a:srgbClr val="F5F5F5"/>
      </a:lt2>
      <a:accent1>
        <a:srgbClr val="439EB7"/>
      </a:accent1>
      <a:accent2>
        <a:srgbClr val="E28B55"/>
      </a:accent2>
      <a:accent3>
        <a:srgbClr val="DCB64D"/>
      </a:accent3>
      <a:accent4>
        <a:srgbClr val="4CA198"/>
      </a:accent4>
      <a:accent5>
        <a:srgbClr val="835B82"/>
      </a:accent5>
      <a:accent6>
        <a:srgbClr val="645135"/>
      </a:accent6>
      <a:hlink>
        <a:srgbClr val="439EB7"/>
      </a:hlink>
      <a:folHlink>
        <a:srgbClr val="835B82"/>
      </a:folHlink>
    </a:clrScheme>
    <a:fontScheme name="Headlines">
      <a:majorFont>
        <a:latin typeface="Century Schoolbook" panose="02040604050505020304"/>
        <a:ea typeface=""/>
        <a:cs typeface=""/>
      </a:majorFont>
      <a:minorFont>
        <a:latin typeface="Corbel" panose="020B0503020204020204"/>
        <a:ea typeface=""/>
        <a:cs typeface=""/>
      </a:minorFont>
    </a:fontScheme>
    <a:fmtScheme name="Headlines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100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88900" dist="25400" dir="10800000">
              <a:srgbClr val="000000">
                <a:alpha val="25000"/>
              </a:srgbClr>
            </a:innerShdw>
            <a:outerShdw blurRad="25400" dist="25400" dir="5400000" rotWithShape="0">
              <a:srgbClr val="FFFFFF">
                <a:alpha val="1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adlines" id="{3841520A-25F2-4EB8-BE4C-611DB5ABEED9}" vid="{ECD25A4C-D97E-4C12-84B1-63580BFFAEE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</TotalTime>
  <Words>382</Words>
  <Application>Microsoft Office PowerPoint</Application>
  <PresentationFormat>Widescreen</PresentationFormat>
  <Paragraphs>26</Paragraphs>
  <Slides>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Century Schoolbook</vt:lpstr>
      <vt:lpstr>Corbel</vt:lpstr>
      <vt:lpstr>Franklin Gothic Book</vt:lpstr>
      <vt:lpstr>Headlines</vt:lpstr>
      <vt:lpstr>Week 14:  Review for Exam #3</vt:lpstr>
      <vt:lpstr>Exam #3</vt:lpstr>
      <vt:lpstr>When listening to a piece of music from the Classical era, one question you might consider is how this piece reflects eighteenth-century ideals, especially those of order and reason. How are the principles of order and reason translated into music?</vt:lpstr>
      <vt:lpstr>Conventional Sonata-Allegro Form</vt:lpstr>
      <vt:lpstr>W.A. Mozart’s  Piano Sonata in C Major, K. 545, Mvt. 1, played by Lang Lang</vt:lpstr>
      <vt:lpstr>Alex Weiss’s Visualization of First-Movement Concerto Form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Week 12:  Listening to Donna Anna</dc:title>
  <dc:creator>Sarah E Fuchs Sampson</dc:creator>
  <cp:lastModifiedBy>芷淇</cp:lastModifiedBy>
  <cp:revision>13</cp:revision>
  <dcterms:created xsi:type="dcterms:W3CDTF">2020-11-10T15:51:05Z</dcterms:created>
  <dcterms:modified xsi:type="dcterms:W3CDTF">2020-11-28T17:53:13Z</dcterms:modified>
</cp:coreProperties>
</file>